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6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1357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2156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7539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18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2500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76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69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86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07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2A8019-D489-45E9-B0F5-EED4C0CF2CD3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/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(u3u3enh)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chapter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Viral Diseases-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lvl="0" algn="ctr" rtl="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Newcastle disease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5400" u="sng" dirty="0" smtClean="0">
                <a:solidFill>
                  <a:srgbClr val="FF0000"/>
                </a:solidFill>
              </a:rPr>
              <a:t>Differential diagnosis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200800" cy="4536504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Bronchitis.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Colibacillosis</a:t>
            </a:r>
            <a:r>
              <a:rPr lang="en-US" dirty="0" smtClean="0"/>
              <a:t>  (Airsacculitis).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Bird flu (Avian Influenza).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Marek’s</a:t>
            </a:r>
            <a:r>
              <a:rPr lang="en-US" dirty="0" smtClean="0"/>
              <a:t> Disease (Nervous form).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Laryngotracheitis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Avian Encephalomyelitis.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Coryza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Chronic Respiratory Disease ( CRD 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Aspergillosis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Vitamin E Deficiency .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08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5400" u="sng" dirty="0" smtClean="0">
                <a:solidFill>
                  <a:srgbClr val="FF0000"/>
                </a:solidFill>
              </a:rPr>
              <a:t>Diagnosis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379909"/>
            <a:ext cx="7643192" cy="4857403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History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 ( Hemagglutination Inhibition Test )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VN ( Virus Neutralization) with known ND </a:t>
            </a:r>
            <a:r>
              <a:rPr lang="en-US" dirty="0" err="1" smtClean="0"/>
              <a:t>antisera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ELISA.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Immunofluorescence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Signs.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Gross lesions.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Isolation and identification of virus.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Reproduction of the disease in susceptible chickens.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778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2060848"/>
            <a:ext cx="7427168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No treatment.</a:t>
            </a:r>
          </a:p>
          <a:p>
            <a:pPr marL="0" indent="0" algn="l">
              <a:buNone/>
            </a:pPr>
            <a:r>
              <a:rPr lang="en-US" dirty="0" smtClean="0"/>
              <a:t>Broad –spectrum antibiotics for secondary bacterial infection.</a:t>
            </a:r>
            <a:endParaRPr lang="en-US" dirty="0"/>
          </a:p>
          <a:p>
            <a:pPr marL="0" indent="0" algn="l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Prevention</a:t>
            </a:r>
            <a:r>
              <a:rPr lang="en-US" sz="4000" dirty="0" smtClean="0"/>
              <a:t> </a:t>
            </a:r>
            <a:r>
              <a:rPr lang="en-US" sz="1800" dirty="0" smtClean="0"/>
              <a:t>: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1-Vaccination </a:t>
            </a:r>
          </a:p>
          <a:p>
            <a:pPr marL="0" indent="0" algn="l">
              <a:buNone/>
            </a:pPr>
            <a:r>
              <a:rPr lang="en-US" dirty="0" smtClean="0"/>
              <a:t>2- Eradication.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74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Newcastle disease                         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1844824"/>
            <a:ext cx="7437512" cy="410445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Highly contagious and fatal viral disease of most domestic fowl as well as many wild and pet bird.</a:t>
            </a:r>
          </a:p>
          <a:p>
            <a:pPr algn="l" rtl="0"/>
            <a:r>
              <a:rPr lang="en-US" dirty="0" smtClean="0"/>
              <a:t>Newcastle disease virus may cause conjunctivitis in humans.</a:t>
            </a:r>
          </a:p>
          <a:p>
            <a:pPr algn="l" rtl="0"/>
            <a:r>
              <a:rPr lang="en-US" sz="4000" dirty="0" smtClean="0"/>
              <a:t>Etiology:</a:t>
            </a:r>
            <a:endParaRPr lang="ar-IQ" sz="4000" dirty="0"/>
          </a:p>
          <a:p>
            <a:pPr marL="0" indent="0" algn="l" rtl="0">
              <a:buNone/>
            </a:pPr>
            <a:r>
              <a:rPr lang="en-US" dirty="0" err="1" smtClean="0"/>
              <a:t>Paramyxovirus</a:t>
            </a:r>
            <a:r>
              <a:rPr lang="en-US" dirty="0" smtClean="0"/>
              <a:t> type 1 ,single stranded RNA virus.</a:t>
            </a:r>
            <a:r>
              <a:rPr lang="ar-IQ" sz="2800" dirty="0" smtClean="0"/>
              <a:t> </a:t>
            </a:r>
            <a:endParaRPr lang="ar-IQ" sz="1600" dirty="0" smtClean="0"/>
          </a:p>
        </p:txBody>
      </p:sp>
    </p:spTree>
    <p:extLst>
      <p:ext uri="{BB962C8B-B14F-4D97-AF65-F5344CB8AC3E}">
        <p14:creationId xmlns:p14="http://schemas.microsoft.com/office/powerpoint/2010/main" val="12237348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770437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Forms of Newcastle disease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643192" cy="47525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Asciatic</a:t>
            </a:r>
            <a:r>
              <a:rPr lang="en-US" dirty="0" smtClean="0"/>
              <a:t> form , Viscerotropic  </a:t>
            </a:r>
            <a:r>
              <a:rPr lang="ar-IQ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b="1" dirty="0" smtClean="0"/>
              <a:t>Doyle ’s form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Velogenic</a:t>
            </a:r>
            <a:r>
              <a:rPr lang="en-US" dirty="0" smtClean="0"/>
              <a:t> Newcastle Disease ( VVND ), Digestive form , Exotic form : Acute lethal infection of all ages of chickens.</a:t>
            </a:r>
          </a:p>
          <a:p>
            <a:pPr marL="0" indent="0" algn="l">
              <a:buNone/>
            </a:pPr>
            <a:r>
              <a:rPr lang="en-US" dirty="0" smtClean="0"/>
              <a:t>Hemorrhagic lesions of digestive tract are present.</a:t>
            </a:r>
          </a:p>
          <a:p>
            <a:pPr marL="0" indent="0" algn="l">
              <a:buNone/>
            </a:pPr>
            <a:r>
              <a:rPr lang="ar-IQ" dirty="0" smtClean="0"/>
              <a:t>  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 </a:t>
            </a:r>
            <a:r>
              <a:rPr lang="en-US" b="1" dirty="0" smtClean="0"/>
              <a:t>Beach’s form </a:t>
            </a:r>
            <a:r>
              <a:rPr lang="en-US" dirty="0" smtClean="0"/>
              <a:t>: An acute ,often lethal infection of chickens of all ages ,characterized by respiratory and neurological signs , hence the term ,Neurotropic Velogenic Newcastle Disease (NVND ) ,and pneumotropic  velogenic  ND . </a:t>
            </a:r>
          </a:p>
        </p:txBody>
      </p:sp>
    </p:spTree>
    <p:extLst>
      <p:ext uri="{BB962C8B-B14F-4D97-AF65-F5344CB8AC3E}">
        <p14:creationId xmlns:p14="http://schemas.microsoft.com/office/powerpoint/2010/main" val="174914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07" y="836712"/>
            <a:ext cx="6965245" cy="1202485"/>
          </a:xfrm>
        </p:spPr>
        <p:txBody>
          <a:bodyPr>
            <a:normAutofit fontScale="90000"/>
          </a:bodyPr>
          <a:lstStyle/>
          <a:p>
            <a:pPr marL="571500" indent="-571500" algn="r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Forms of Newcastle disease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2204864"/>
            <a:ext cx="7355160" cy="392129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b="1" dirty="0" smtClean="0"/>
              <a:t>Beaudette’s form </a:t>
            </a:r>
            <a:r>
              <a:rPr lang="en-US" dirty="0" smtClean="0"/>
              <a:t>: Less pathogenic form of NVND , deaths are seen only in young birds..Viruses causes this type of infection are of </a:t>
            </a:r>
            <a:r>
              <a:rPr lang="en-US" dirty="0" err="1" smtClean="0"/>
              <a:t>mesogenic</a:t>
            </a:r>
            <a:r>
              <a:rPr lang="en-US" dirty="0" smtClean="0"/>
              <a:t> </a:t>
            </a:r>
            <a:r>
              <a:rPr lang="en-US" dirty="0" err="1" smtClean="0"/>
              <a:t>pathotype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 </a:t>
            </a:r>
            <a:r>
              <a:rPr lang="en-US" b="1" dirty="0" smtClean="0"/>
              <a:t>Hitchner’s form </a:t>
            </a:r>
            <a:r>
              <a:rPr lang="en-US" dirty="0" smtClean="0"/>
              <a:t>: Causes mild or inapparent      respiratory infections, caused by the viruses of the lentogenic pathotype.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 </a:t>
            </a:r>
            <a:r>
              <a:rPr lang="en-US" b="1" dirty="0" smtClean="0"/>
              <a:t>Asymptomatic –enteric form: </a:t>
            </a:r>
            <a:r>
              <a:rPr lang="en-US" dirty="0" smtClean="0"/>
              <a:t>Gut infections with lentogenic viruses causing no obvious disease.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636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rmAutofit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Strains of ND viruses 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916832"/>
            <a:ext cx="7612412" cy="4209331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ND virus : Mild : Kills embryos in  more  than 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Mesogenic</a:t>
            </a:r>
            <a:r>
              <a:rPr lang="en-US" dirty="0" smtClean="0"/>
              <a:t> ND virus : Moderate : Kills  embryos  in 60 -90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 : Highly virulent  </a:t>
            </a:r>
            <a:r>
              <a:rPr lang="en-US" dirty="0" err="1" smtClean="0"/>
              <a:t>neurotropic</a:t>
            </a:r>
            <a:r>
              <a:rPr lang="en-US" dirty="0" smtClean="0"/>
              <a:t> or </a:t>
            </a:r>
            <a:r>
              <a:rPr lang="en-US" dirty="0" err="1" smtClean="0"/>
              <a:t>viscerotropic</a:t>
            </a:r>
            <a:r>
              <a:rPr lang="en-US" dirty="0" smtClean="0"/>
              <a:t>  : Kills embryo in less than 60 hours.</a:t>
            </a:r>
          </a:p>
          <a:p>
            <a:pPr marL="441325" indent="-441325"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41325" indent="-441325" algn="l" rtl="0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Lentogenic</a:t>
            </a:r>
            <a:r>
              <a:rPr lang="en-US" b="1" dirty="0" smtClean="0"/>
              <a:t> and Mesogenic strains are used as vaccines.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67787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Method of spread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484784"/>
            <a:ext cx="7499176" cy="482453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Aerosol from infected bird excretions.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Mechanical vectors.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Vaccinations : May cause the disease.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Wild birds.  </a:t>
            </a:r>
            <a:endParaRPr lang="en-US" dirty="0"/>
          </a:p>
          <a:p>
            <a:pPr algn="l" rtl="0"/>
            <a:r>
              <a:rPr lang="en-US" sz="4000" u="sng" dirty="0" smtClean="0">
                <a:solidFill>
                  <a:srgbClr val="FF0000"/>
                </a:solidFill>
              </a:rPr>
              <a:t>Mortality</a:t>
            </a:r>
            <a:r>
              <a:rPr lang="en-US" dirty="0" smtClean="0"/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and mesogenic :Negligible if not           complicated.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: Up to 50 % in adults and 90 % in chicks.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Exotic ND ( VVND ) :Up to 90 -100 %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22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13792"/>
            <a:ext cx="8229600" cy="1143000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FF0000"/>
                </a:solidFill>
              </a:rPr>
              <a:t>Clinical signs </a:t>
            </a:r>
            <a:r>
              <a:rPr lang="en-US" u="sng" dirty="0" smtClean="0">
                <a:solidFill>
                  <a:srgbClr val="FF0000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Young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959828" cy="45365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Gasping, coughing ,</a:t>
            </a:r>
            <a:r>
              <a:rPr lang="en-US" dirty="0" err="1" smtClean="0"/>
              <a:t>rales</a:t>
            </a:r>
            <a:r>
              <a:rPr lang="en-US" dirty="0" smtClean="0"/>
              <a:t> and nasal </a:t>
            </a:r>
            <a:r>
              <a:rPr lang="ar-IQ" dirty="0" smtClean="0"/>
              <a:t> </a:t>
            </a:r>
            <a:r>
              <a:rPr lang="en-US" dirty="0" smtClean="0"/>
              <a:t> 1.Respiratory signs:</a:t>
            </a:r>
          </a:p>
          <a:p>
            <a:pPr marL="0" indent="0" algn="l">
              <a:buNone/>
            </a:pPr>
            <a:r>
              <a:rPr lang="en-US" dirty="0" smtClean="0"/>
              <a:t>     discharge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CNS signs : Follow respiratory signs : Twisted neck ,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r>
              <a:rPr lang="en-US" dirty="0" smtClean="0"/>
              <a:t>stargazing</a:t>
            </a:r>
            <a:endParaRPr lang="ar-IQ" dirty="0" smtClean="0"/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Signs of digestive system : Diarrhea , greenish diarrhea , </a:t>
            </a:r>
          </a:p>
          <a:p>
            <a:pPr marL="0" indent="0" algn="l">
              <a:buNone/>
            </a:pPr>
            <a:r>
              <a:rPr lang="en-US" dirty="0" smtClean="0"/>
              <a:t>    bloody diarrhea.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4.</a:t>
            </a:r>
            <a:r>
              <a:rPr lang="en-US" dirty="0" smtClean="0"/>
              <a:t>Ocular signs: Lacrimation and conjunctivitis.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59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000" b="1" u="sng" dirty="0" smtClean="0">
                <a:solidFill>
                  <a:srgbClr val="C00000"/>
                </a:solidFill>
              </a:rPr>
              <a:t>Clinical signs </a:t>
            </a:r>
            <a:r>
              <a:rPr lang="en-US" sz="4000" b="1" u="sng" dirty="0" smtClean="0">
                <a:solidFill>
                  <a:schemeClr val="tx2"/>
                </a:solidFill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u="sng" dirty="0" smtClean="0">
                <a:solidFill>
                  <a:schemeClr val="tx2"/>
                </a:solidFill>
              </a:rPr>
              <a:t>Adult</a:t>
            </a:r>
            <a:endParaRPr lang="ar-IQ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000240"/>
            <a:ext cx="7499176" cy="3489251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dirty="0" smtClean="0"/>
              <a:t>1- Mild respiratory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2- Few CNS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3- Layers may cease to produce 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4- Eggs are of low quality and rough </a:t>
            </a:r>
            <a:r>
              <a:rPr lang="en-US" smtClean="0"/>
              <a:t>or   </a:t>
            </a:r>
            <a:r>
              <a:rPr lang="en-US" dirty="0" smtClean="0"/>
              <a:t>soft  </a:t>
            </a:r>
            <a:r>
              <a:rPr lang="en-US" smtClean="0"/>
              <a:t>shell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382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4800" u="sng" dirty="0" smtClean="0">
                <a:solidFill>
                  <a:srgbClr val="FF0000"/>
                </a:solidFill>
              </a:rPr>
              <a:t>Post –mortem lesion</a:t>
            </a:r>
            <a:endParaRPr lang="ar-IQ" sz="4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2060848"/>
            <a:ext cx="7211144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Severe inflammation of trachea and air sacs.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Hemorrhagic ulcerations in the mucosa of gut and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cecal</a:t>
            </a:r>
            <a:r>
              <a:rPr lang="en-US" dirty="0" smtClean="0"/>
              <a:t>  tonsils.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3-</a:t>
            </a:r>
            <a:r>
              <a:rPr lang="en-US" dirty="0" smtClean="0"/>
              <a:t> Severe hemorrhages of mucosal surface of the </a:t>
            </a:r>
          </a:p>
          <a:p>
            <a:pPr marL="0" indent="0" algn="l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proventriculus</a:t>
            </a:r>
            <a:r>
              <a:rPr lang="en-US" dirty="0" smtClean="0"/>
              <a:t>  and gizzard.  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529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492</TotalTime>
  <Words>590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Brush Script MT</vt:lpstr>
      <vt:lpstr>Constantia</vt:lpstr>
      <vt:lpstr>Franklin Gothic Book</vt:lpstr>
      <vt:lpstr>Lucida Sans Unicode</vt:lpstr>
      <vt:lpstr>Majalla UI</vt:lpstr>
      <vt:lpstr>Rage Italic</vt:lpstr>
      <vt:lpstr>Times New Roman</vt:lpstr>
      <vt:lpstr>Verdana</vt:lpstr>
      <vt:lpstr>Wingdings 2</vt:lpstr>
      <vt:lpstr>Wingdings 3</vt:lpstr>
      <vt:lpstr>دبوس تثبيت</vt:lpstr>
      <vt:lpstr>ملتقى</vt:lpstr>
      <vt:lpstr>PowerPoint Presentation</vt:lpstr>
      <vt:lpstr>Newcastle disease                          </vt:lpstr>
      <vt:lpstr>Forms of Newcastle disease </vt:lpstr>
      <vt:lpstr>Forms of Newcastle disease</vt:lpstr>
      <vt:lpstr>Strains of ND viruses </vt:lpstr>
      <vt:lpstr>Method of spread </vt:lpstr>
      <vt:lpstr>Clinical signs : Young </vt:lpstr>
      <vt:lpstr>Clinical signs : Adult</vt:lpstr>
      <vt:lpstr>Post –mortem lesion</vt:lpstr>
      <vt:lpstr>Differential diagnosis</vt:lpstr>
      <vt:lpstr>Diagnosis</vt:lpstr>
      <vt:lpstr>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Newcastle disease</dc:title>
  <dc:creator>Toshiba</dc:creator>
  <cp:lastModifiedBy>dr.harth</cp:lastModifiedBy>
  <cp:revision>58</cp:revision>
  <dcterms:created xsi:type="dcterms:W3CDTF">2013-03-03T16:17:28Z</dcterms:created>
  <dcterms:modified xsi:type="dcterms:W3CDTF">2021-05-08T08:06:57Z</dcterms:modified>
</cp:coreProperties>
</file>